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9" r:id="rId7"/>
    <p:sldId id="270" r:id="rId8"/>
    <p:sldId id="271" r:id="rId9"/>
    <p:sldId id="272" r:id="rId10"/>
    <p:sldId id="260" r:id="rId11"/>
    <p:sldId id="261" r:id="rId12"/>
    <p:sldId id="262" r:id="rId13"/>
    <p:sldId id="263" r:id="rId14"/>
    <p:sldId id="264" r:id="rId15"/>
    <p:sldId id="265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1" r:id="rId26"/>
    <p:sldId id="283" r:id="rId27"/>
    <p:sldId id="285" r:id="rId28"/>
    <p:sldId id="284" r:id="rId29"/>
    <p:sldId id="286" r:id="rId30"/>
    <p:sldId id="287" r:id="rId31"/>
    <p:sldId id="266" r:id="rId32"/>
    <p:sldId id="26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E13CF4-2606-B944-A662-E6FF8D5AE478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20A84B-7AF9-FE4C-91DD-340AEB35542E}">
      <dgm:prSet phldrT="[Text]"/>
      <dgm:spPr/>
      <dgm:t>
        <a:bodyPr/>
        <a:lstStyle/>
        <a:p>
          <a:r>
            <a:rPr lang="en-US"/>
            <a:t>Quality research</a:t>
          </a:r>
        </a:p>
      </dgm:t>
    </dgm:pt>
    <dgm:pt modelId="{9DE406D4-518A-B148-AE6C-4C3BD4B1C98C}" type="parTrans" cxnId="{CFDAB107-0F7E-A449-BC99-990FCE148CF9}">
      <dgm:prSet/>
      <dgm:spPr/>
      <dgm:t>
        <a:bodyPr/>
        <a:lstStyle/>
        <a:p>
          <a:endParaRPr lang="en-US"/>
        </a:p>
      </dgm:t>
    </dgm:pt>
    <dgm:pt modelId="{C57B5B48-26DE-5E44-907E-CE2992BB1250}" type="sibTrans" cxnId="{CFDAB107-0F7E-A449-BC99-990FCE148CF9}">
      <dgm:prSet/>
      <dgm:spPr/>
      <dgm:t>
        <a:bodyPr/>
        <a:lstStyle/>
        <a:p>
          <a:endParaRPr lang="en-US"/>
        </a:p>
      </dgm:t>
    </dgm:pt>
    <dgm:pt modelId="{F8F29624-E8C2-E147-BE9D-5CA9F53E08C6}">
      <dgm:prSet phldrT="[Text]"/>
      <dgm:spPr/>
      <dgm:t>
        <a:bodyPr/>
        <a:lstStyle/>
        <a:p>
          <a:r>
            <a:rPr lang="en-US"/>
            <a:t>Researcher expertise</a:t>
          </a:r>
        </a:p>
      </dgm:t>
    </dgm:pt>
    <dgm:pt modelId="{FF837C97-D137-4E4E-AAE3-55E2461A5328}" type="parTrans" cxnId="{B0880193-0243-B34D-857D-CFDF8322F3E8}">
      <dgm:prSet/>
      <dgm:spPr/>
      <dgm:t>
        <a:bodyPr/>
        <a:lstStyle/>
        <a:p>
          <a:endParaRPr lang="en-US"/>
        </a:p>
      </dgm:t>
    </dgm:pt>
    <dgm:pt modelId="{957E812A-0BE5-EB43-B1C7-B002D110673E}" type="sibTrans" cxnId="{B0880193-0243-B34D-857D-CFDF8322F3E8}">
      <dgm:prSet/>
      <dgm:spPr/>
      <dgm:t>
        <a:bodyPr/>
        <a:lstStyle/>
        <a:p>
          <a:endParaRPr lang="en-US"/>
        </a:p>
      </dgm:t>
    </dgm:pt>
    <dgm:pt modelId="{7A904509-0F90-FE42-8418-3E45F7B41626}">
      <dgm:prSet phldrT="[Text]"/>
      <dgm:spPr/>
      <dgm:t>
        <a:bodyPr/>
        <a:lstStyle/>
        <a:p>
          <a:r>
            <a:rPr lang="en-US" dirty="0"/>
            <a:t>Methodological congruence</a:t>
          </a:r>
        </a:p>
      </dgm:t>
    </dgm:pt>
    <dgm:pt modelId="{E9EDB515-835E-EF42-9479-0FB68C83B8A6}" type="parTrans" cxnId="{8275F90B-95AF-B84A-8C67-FDDCF7B7C906}">
      <dgm:prSet/>
      <dgm:spPr/>
      <dgm:t>
        <a:bodyPr/>
        <a:lstStyle/>
        <a:p>
          <a:endParaRPr lang="en-US"/>
        </a:p>
      </dgm:t>
    </dgm:pt>
    <dgm:pt modelId="{C7E3E840-1949-AA49-99AA-CD7E6ECE4C2C}" type="sibTrans" cxnId="{8275F90B-95AF-B84A-8C67-FDDCF7B7C906}">
      <dgm:prSet/>
      <dgm:spPr/>
      <dgm:t>
        <a:bodyPr/>
        <a:lstStyle/>
        <a:p>
          <a:endParaRPr lang="en-US"/>
        </a:p>
      </dgm:t>
    </dgm:pt>
    <dgm:pt modelId="{F6D25469-4CCC-5A43-A5BB-B435C4831401}">
      <dgm:prSet phldrT="[Text]"/>
      <dgm:spPr/>
      <dgm:t>
        <a:bodyPr/>
        <a:lstStyle/>
        <a:p>
          <a:r>
            <a:rPr lang="en-US"/>
            <a:t>Procedural precision</a:t>
          </a:r>
        </a:p>
      </dgm:t>
    </dgm:pt>
    <dgm:pt modelId="{4901CAA3-438F-994F-A26D-319A55CB219A}" type="parTrans" cxnId="{BC6E6861-2CF5-1640-801A-9DC3DE715635}">
      <dgm:prSet/>
      <dgm:spPr/>
      <dgm:t>
        <a:bodyPr/>
        <a:lstStyle/>
        <a:p>
          <a:endParaRPr lang="en-US"/>
        </a:p>
      </dgm:t>
    </dgm:pt>
    <dgm:pt modelId="{95403ECA-E7AC-6346-A84B-89B87E4043A4}" type="sibTrans" cxnId="{BC6E6861-2CF5-1640-801A-9DC3DE715635}">
      <dgm:prSet/>
      <dgm:spPr/>
      <dgm:t>
        <a:bodyPr/>
        <a:lstStyle/>
        <a:p>
          <a:endParaRPr lang="en-US"/>
        </a:p>
      </dgm:t>
    </dgm:pt>
    <dgm:pt modelId="{4F686B4B-C6BC-7940-B126-A5F04F9F7A16}" type="pres">
      <dgm:prSet presAssocID="{67E13CF4-2606-B944-A662-E6FF8D5AE4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04114E-89C1-584B-AB4A-D2A37656EF47}" type="pres">
      <dgm:prSet presAssocID="{C420A84B-7AF9-FE4C-91DD-340AEB35542E}" presName="centerShape" presStyleLbl="node0" presStyleIdx="0" presStyleCnt="1"/>
      <dgm:spPr/>
      <dgm:t>
        <a:bodyPr/>
        <a:lstStyle/>
        <a:p>
          <a:endParaRPr lang="en-US"/>
        </a:p>
      </dgm:t>
    </dgm:pt>
    <dgm:pt modelId="{2DB935E9-A04C-9743-BDEF-45DA60F4679A}" type="pres">
      <dgm:prSet presAssocID="{FF837C97-D137-4E4E-AAE3-55E2461A5328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1EDCF7A1-955E-894C-9358-93EC4FF360EB}" type="pres">
      <dgm:prSet presAssocID="{F8F29624-E8C2-E147-BE9D-5CA9F53E08C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D94E4-304B-1644-9BE6-ADDABC72F6E8}" type="pres">
      <dgm:prSet presAssocID="{E9EDB515-835E-EF42-9479-0FB68C83B8A6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14F80C7E-94DC-E048-ACB6-EFCFEEA8A173}" type="pres">
      <dgm:prSet presAssocID="{7A904509-0F90-FE42-8418-3E45F7B4162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14BB1-E8C6-9B44-B8D0-0B2723586323}" type="pres">
      <dgm:prSet presAssocID="{4901CAA3-438F-994F-A26D-319A55CB219A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93E7D1BF-79BF-9944-99E7-94E41E1DC355}" type="pres">
      <dgm:prSet presAssocID="{F6D25469-4CCC-5A43-A5BB-B435C483140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8607C5-E7D5-5443-9786-8BF23A0FD894}" type="presOf" srcId="{7A904509-0F90-FE42-8418-3E45F7B41626}" destId="{14F80C7E-94DC-E048-ACB6-EFCFEEA8A173}" srcOrd="0" destOrd="0" presId="urn:microsoft.com/office/officeart/2005/8/layout/radial4"/>
    <dgm:cxn modelId="{B0880193-0243-B34D-857D-CFDF8322F3E8}" srcId="{C420A84B-7AF9-FE4C-91DD-340AEB35542E}" destId="{F8F29624-E8C2-E147-BE9D-5CA9F53E08C6}" srcOrd="0" destOrd="0" parTransId="{FF837C97-D137-4E4E-AAE3-55E2461A5328}" sibTransId="{957E812A-0BE5-EB43-B1C7-B002D110673E}"/>
    <dgm:cxn modelId="{E4F853C4-4DBB-9E45-819C-84FE6D5CD2A9}" type="presOf" srcId="{67E13CF4-2606-B944-A662-E6FF8D5AE478}" destId="{4F686B4B-C6BC-7940-B126-A5F04F9F7A16}" srcOrd="0" destOrd="0" presId="urn:microsoft.com/office/officeart/2005/8/layout/radial4"/>
    <dgm:cxn modelId="{8275F90B-95AF-B84A-8C67-FDDCF7B7C906}" srcId="{C420A84B-7AF9-FE4C-91DD-340AEB35542E}" destId="{7A904509-0F90-FE42-8418-3E45F7B41626}" srcOrd="1" destOrd="0" parTransId="{E9EDB515-835E-EF42-9479-0FB68C83B8A6}" sibTransId="{C7E3E840-1949-AA49-99AA-CD7E6ECE4C2C}"/>
    <dgm:cxn modelId="{C44E43F6-DBC9-2E48-8F00-79E053F80169}" type="presOf" srcId="{C420A84B-7AF9-FE4C-91DD-340AEB35542E}" destId="{1304114E-89C1-584B-AB4A-D2A37656EF47}" srcOrd="0" destOrd="0" presId="urn:microsoft.com/office/officeart/2005/8/layout/radial4"/>
    <dgm:cxn modelId="{2C7C9AE5-7C42-EE41-8C78-CE4684355BA2}" type="presOf" srcId="{E9EDB515-835E-EF42-9479-0FB68C83B8A6}" destId="{2E0D94E4-304B-1644-9BE6-ADDABC72F6E8}" srcOrd="0" destOrd="0" presId="urn:microsoft.com/office/officeart/2005/8/layout/radial4"/>
    <dgm:cxn modelId="{A438699F-76FE-5E4E-AAF9-7B75ED79746F}" type="presOf" srcId="{F6D25469-4CCC-5A43-A5BB-B435C4831401}" destId="{93E7D1BF-79BF-9944-99E7-94E41E1DC355}" srcOrd="0" destOrd="0" presId="urn:microsoft.com/office/officeart/2005/8/layout/radial4"/>
    <dgm:cxn modelId="{C59E1B4F-3719-F041-BFFD-CEB041D09C48}" type="presOf" srcId="{4901CAA3-438F-994F-A26D-319A55CB219A}" destId="{CE114BB1-E8C6-9B44-B8D0-0B2723586323}" srcOrd="0" destOrd="0" presId="urn:microsoft.com/office/officeart/2005/8/layout/radial4"/>
    <dgm:cxn modelId="{0EF9A143-C5C0-3444-874A-02B49F7D034F}" type="presOf" srcId="{F8F29624-E8C2-E147-BE9D-5CA9F53E08C6}" destId="{1EDCF7A1-955E-894C-9358-93EC4FF360EB}" srcOrd="0" destOrd="0" presId="urn:microsoft.com/office/officeart/2005/8/layout/radial4"/>
    <dgm:cxn modelId="{BC6E6861-2CF5-1640-801A-9DC3DE715635}" srcId="{C420A84B-7AF9-FE4C-91DD-340AEB35542E}" destId="{F6D25469-4CCC-5A43-A5BB-B435C4831401}" srcOrd="2" destOrd="0" parTransId="{4901CAA3-438F-994F-A26D-319A55CB219A}" sibTransId="{95403ECA-E7AC-6346-A84B-89B87E4043A4}"/>
    <dgm:cxn modelId="{CFDAB107-0F7E-A449-BC99-990FCE148CF9}" srcId="{67E13CF4-2606-B944-A662-E6FF8D5AE478}" destId="{C420A84B-7AF9-FE4C-91DD-340AEB35542E}" srcOrd="0" destOrd="0" parTransId="{9DE406D4-518A-B148-AE6C-4C3BD4B1C98C}" sibTransId="{C57B5B48-26DE-5E44-907E-CE2992BB1250}"/>
    <dgm:cxn modelId="{6E73072D-B4DF-974C-82E3-CA6597EE419C}" type="presOf" srcId="{FF837C97-D137-4E4E-AAE3-55E2461A5328}" destId="{2DB935E9-A04C-9743-BDEF-45DA60F4679A}" srcOrd="0" destOrd="0" presId="urn:microsoft.com/office/officeart/2005/8/layout/radial4"/>
    <dgm:cxn modelId="{E98225DA-BD64-084F-B4D6-9644CFA832F2}" type="presParOf" srcId="{4F686B4B-C6BC-7940-B126-A5F04F9F7A16}" destId="{1304114E-89C1-584B-AB4A-D2A37656EF47}" srcOrd="0" destOrd="0" presId="urn:microsoft.com/office/officeart/2005/8/layout/radial4"/>
    <dgm:cxn modelId="{7A57B731-F8F8-1C4B-A57D-9CC3FCF32A1A}" type="presParOf" srcId="{4F686B4B-C6BC-7940-B126-A5F04F9F7A16}" destId="{2DB935E9-A04C-9743-BDEF-45DA60F4679A}" srcOrd="1" destOrd="0" presId="urn:microsoft.com/office/officeart/2005/8/layout/radial4"/>
    <dgm:cxn modelId="{B1E9B7D3-680A-E44E-970D-93610A9575D0}" type="presParOf" srcId="{4F686B4B-C6BC-7940-B126-A5F04F9F7A16}" destId="{1EDCF7A1-955E-894C-9358-93EC4FF360EB}" srcOrd="2" destOrd="0" presId="urn:microsoft.com/office/officeart/2005/8/layout/radial4"/>
    <dgm:cxn modelId="{2671EE8B-0168-464E-88C4-00527DDC555E}" type="presParOf" srcId="{4F686B4B-C6BC-7940-B126-A5F04F9F7A16}" destId="{2E0D94E4-304B-1644-9BE6-ADDABC72F6E8}" srcOrd="3" destOrd="0" presId="urn:microsoft.com/office/officeart/2005/8/layout/radial4"/>
    <dgm:cxn modelId="{B8EAA6B2-9472-2B44-A2F1-AF45E3933192}" type="presParOf" srcId="{4F686B4B-C6BC-7940-B126-A5F04F9F7A16}" destId="{14F80C7E-94DC-E048-ACB6-EFCFEEA8A173}" srcOrd="4" destOrd="0" presId="urn:microsoft.com/office/officeart/2005/8/layout/radial4"/>
    <dgm:cxn modelId="{D95FC615-13C0-6642-B3F2-F68CABD21EB2}" type="presParOf" srcId="{4F686B4B-C6BC-7940-B126-A5F04F9F7A16}" destId="{CE114BB1-E8C6-9B44-B8D0-0B2723586323}" srcOrd="5" destOrd="0" presId="urn:microsoft.com/office/officeart/2005/8/layout/radial4"/>
    <dgm:cxn modelId="{B33A3891-9E82-4A47-8DE0-B02BE93AC8A3}" type="presParOf" srcId="{4F686B4B-C6BC-7940-B126-A5F04F9F7A16}" destId="{93E7D1BF-79BF-9944-99E7-94E41E1DC35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4114E-89C1-584B-AB4A-D2A37656EF47}">
      <dsp:nvSpPr>
        <dsp:cNvPr id="0" name=""/>
        <dsp:cNvSpPr/>
      </dsp:nvSpPr>
      <dsp:spPr>
        <a:xfrm>
          <a:off x="3083005" y="2461550"/>
          <a:ext cx="2063588" cy="20635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Quality research</a:t>
          </a:r>
        </a:p>
      </dsp:txBody>
      <dsp:txXfrm>
        <a:off x="3385210" y="2763755"/>
        <a:ext cx="1459178" cy="1459178"/>
      </dsp:txXfrm>
    </dsp:sp>
    <dsp:sp modelId="{2DB935E9-A04C-9743-BDEF-45DA60F4679A}">
      <dsp:nvSpPr>
        <dsp:cNvPr id="0" name=""/>
        <dsp:cNvSpPr/>
      </dsp:nvSpPr>
      <dsp:spPr>
        <a:xfrm rot="12900000">
          <a:off x="1752980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DCF7A1-955E-894C-9358-93EC4FF360EB}">
      <dsp:nvSpPr>
        <dsp:cNvPr id="0" name=""/>
        <dsp:cNvSpPr/>
      </dsp:nvSpPr>
      <dsp:spPr>
        <a:xfrm>
          <a:off x="916039" y="1155731"/>
          <a:ext cx="1960408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Researcher expertise</a:t>
          </a:r>
        </a:p>
      </dsp:txBody>
      <dsp:txXfrm>
        <a:off x="961974" y="1201666"/>
        <a:ext cx="1868538" cy="1476457"/>
      </dsp:txXfrm>
    </dsp:sp>
    <dsp:sp modelId="{2E0D94E4-304B-1644-9BE6-ADDABC72F6E8}">
      <dsp:nvSpPr>
        <dsp:cNvPr id="0" name=""/>
        <dsp:cNvSpPr/>
      </dsp:nvSpPr>
      <dsp:spPr>
        <a:xfrm rot="16200000">
          <a:off x="3322623" y="1283102"/>
          <a:ext cx="1584352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F80C7E-94DC-E048-ACB6-EFCFEEA8A173}">
      <dsp:nvSpPr>
        <dsp:cNvPr id="0" name=""/>
        <dsp:cNvSpPr/>
      </dsp:nvSpPr>
      <dsp:spPr>
        <a:xfrm>
          <a:off x="3134595" y="824"/>
          <a:ext cx="1960408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Methodological congruence</a:t>
          </a:r>
        </a:p>
      </dsp:txBody>
      <dsp:txXfrm>
        <a:off x="3180530" y="46759"/>
        <a:ext cx="1868538" cy="1476457"/>
      </dsp:txXfrm>
    </dsp:sp>
    <dsp:sp modelId="{CE114BB1-E8C6-9B44-B8D0-0B2723586323}">
      <dsp:nvSpPr>
        <dsp:cNvPr id="0" name=""/>
        <dsp:cNvSpPr/>
      </dsp:nvSpPr>
      <dsp:spPr>
        <a:xfrm rot="19500000">
          <a:off x="4892267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E7D1BF-79BF-9944-99E7-94E41E1DC355}">
      <dsp:nvSpPr>
        <dsp:cNvPr id="0" name=""/>
        <dsp:cNvSpPr/>
      </dsp:nvSpPr>
      <dsp:spPr>
        <a:xfrm>
          <a:off x="5353151" y="1155731"/>
          <a:ext cx="1960408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Procedural precision</a:t>
          </a:r>
        </a:p>
      </dsp:txBody>
      <dsp:txXfrm>
        <a:off x="5399086" y="1201666"/>
        <a:ext cx="1868538" cy="1476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612-571D-7E45-828E-65F25BBB7447}" type="datetimeFigureOut">
              <a:rPr lang="en-US" smtClean="0"/>
              <a:t>26/08/13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75E3-1763-CD48-9033-BE91F7E68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9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612-571D-7E45-828E-65F25BBB7447}" type="datetimeFigureOut">
              <a:rPr lang="en-US" smtClean="0"/>
              <a:t>26/08/13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75E3-1763-CD48-9033-BE91F7E68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8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612-571D-7E45-828E-65F25BBB7447}" type="datetimeFigureOut">
              <a:rPr lang="en-US" smtClean="0"/>
              <a:t>26/08/13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75E3-1763-CD48-9033-BE91F7E68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6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612-571D-7E45-828E-65F25BBB7447}" type="datetimeFigureOut">
              <a:rPr lang="en-US" smtClean="0"/>
              <a:t>26/08/13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75E3-1763-CD48-9033-BE91F7E68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0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612-571D-7E45-828E-65F25BBB7447}" type="datetimeFigureOut">
              <a:rPr lang="en-US" smtClean="0"/>
              <a:t>26/08/13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75E3-1763-CD48-9033-BE91F7E68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4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612-571D-7E45-828E-65F25BBB7447}" type="datetimeFigureOut">
              <a:rPr lang="en-US" smtClean="0"/>
              <a:t>26/08/13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75E3-1763-CD48-9033-BE91F7E68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612-571D-7E45-828E-65F25BBB7447}" type="datetimeFigureOut">
              <a:rPr lang="en-US" smtClean="0"/>
              <a:t>26/08/13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75E3-1763-CD48-9033-BE91F7E68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0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612-571D-7E45-828E-65F25BBB7447}" type="datetimeFigureOut">
              <a:rPr lang="en-US" smtClean="0"/>
              <a:t>26/08/13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75E3-1763-CD48-9033-BE91F7E68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0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612-571D-7E45-828E-65F25BBB7447}" type="datetimeFigureOut">
              <a:rPr lang="en-US" smtClean="0"/>
              <a:t>26/08/13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75E3-1763-CD48-9033-BE91F7E68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9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612-571D-7E45-828E-65F25BBB7447}" type="datetimeFigureOut">
              <a:rPr lang="en-US" smtClean="0"/>
              <a:t>26/08/13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75E3-1763-CD48-9033-BE91F7E68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6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612-571D-7E45-828E-65F25BBB7447}" type="datetimeFigureOut">
              <a:rPr lang="en-US" smtClean="0"/>
              <a:t>26/08/13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75E3-1763-CD48-9033-BE91F7E68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7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9D612-571D-7E45-828E-65F25BBB7447}" type="datetimeFigureOut">
              <a:rPr lang="en-US" smtClean="0"/>
              <a:t>26/08/13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A75E3-1763-CD48-9033-BE91F7E68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3040"/>
            <a:ext cx="7772400" cy="1470025"/>
          </a:xfrm>
        </p:spPr>
        <p:txBody>
          <a:bodyPr/>
          <a:lstStyle/>
          <a:p>
            <a:r>
              <a:rPr lang="en-US" dirty="0" smtClean="0"/>
              <a:t>Chapter 13</a:t>
            </a:r>
            <a:br>
              <a:rPr lang="en-US" dirty="0" smtClean="0"/>
            </a:br>
            <a:r>
              <a:rPr lang="en-US" dirty="0" smtClean="0"/>
              <a:t>Quality in qualitative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495" y="4370835"/>
            <a:ext cx="8499614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Birks M. (2014). In: Mills J and Birks M (</a:t>
            </a:r>
            <a:r>
              <a:rPr lang="en-US" dirty="0" err="1" smtClean="0"/>
              <a:t>eds</a:t>
            </a:r>
            <a:r>
              <a:rPr lang="en-US" dirty="0" smtClean="0"/>
              <a:t>) </a:t>
            </a:r>
            <a:r>
              <a:rPr lang="en-US" i="1" dirty="0" smtClean="0"/>
              <a:t>Qualitative methodologies: A practical guide. </a:t>
            </a:r>
            <a:r>
              <a:rPr lang="en-US" dirty="0" smtClean="0"/>
              <a:t>London:</a:t>
            </a:r>
            <a:r>
              <a:rPr lang="en-US" i="1" dirty="0" smtClean="0"/>
              <a:t> </a:t>
            </a:r>
            <a:r>
              <a:rPr lang="en-US" dirty="0" smtClean="0"/>
              <a:t>Sage Publications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52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Factors influencing quality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7778" y="6237111"/>
            <a:ext cx="4684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(Birks and Mills, 2011)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701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Factors influencing </a:t>
            </a:r>
            <a:r>
              <a:rPr lang="en-US" dirty="0" smtClean="0"/>
              <a:t>quality: </a:t>
            </a:r>
            <a:br>
              <a:rPr lang="en-US" dirty="0" smtClean="0"/>
            </a:br>
            <a:r>
              <a:rPr lang="en-US" dirty="0" smtClean="0"/>
              <a:t>Researcher expertise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Experiential knowledge makes an important contribution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Generic skills such as scholarly writing, accessing resources, the ability to project manage</a:t>
            </a:r>
          </a:p>
          <a:p>
            <a:r>
              <a:rPr lang="en-US" dirty="0" smtClean="0"/>
              <a:t>Acquiring knowledge about your chosen methodology from conceptualization to completion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82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Factors influencing quality: </a:t>
            </a:r>
            <a:br>
              <a:rPr lang="en-US" dirty="0"/>
            </a:br>
            <a:r>
              <a:rPr lang="en-US" dirty="0"/>
              <a:t>Researcher expertise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Read extensively 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Engage with references included in chapters in Section II of the textbook </a:t>
            </a:r>
            <a:r>
              <a:rPr lang="en-US" sz="1400" dirty="0" smtClean="0"/>
              <a:t>(Mills and Birks, 2014)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Explore other opportunities to increase your knowledge, skills and understanding of qualitative research methodologies i.e. qualitative research workshops, conferences, seminars, online forums, mailing lists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64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Factors influencing quality: </a:t>
            </a:r>
            <a:br>
              <a:rPr lang="en-US" dirty="0"/>
            </a:br>
            <a:r>
              <a:rPr lang="en-US" dirty="0"/>
              <a:t>Researcher expertise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dirty="0" smtClean="0"/>
              <a:t>Conditions that foster quality in research: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Self-awareness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Clarity of purpose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Commitment to hard work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Internal motivation</a:t>
            </a:r>
          </a:p>
          <a:p>
            <a:pPr marL="0" indent="0">
              <a:buNone/>
            </a:pPr>
            <a:r>
              <a:rPr lang="en-US" sz="1400" dirty="0" smtClean="0"/>
              <a:t>(Corbin </a:t>
            </a:r>
            <a:r>
              <a:rPr lang="en-US" sz="1400" dirty="0" smtClean="0"/>
              <a:t>and </a:t>
            </a:r>
            <a:r>
              <a:rPr lang="en-US" sz="1400" dirty="0" smtClean="0"/>
              <a:t>Strauss, 2008)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26290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Factors influencing quality: </a:t>
            </a:r>
            <a:br>
              <a:rPr lang="en-US" dirty="0"/>
            </a:br>
            <a:r>
              <a:rPr lang="en-US" dirty="0"/>
              <a:t>Researcher expertise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Manage your research study as a project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Appreciate the importance of your study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An affinity for the topic area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Commitment to achieving quality outcomes</a:t>
            </a:r>
          </a:p>
        </p:txBody>
      </p:sp>
    </p:spTree>
    <p:extLst>
      <p:ext uri="{BB962C8B-B14F-4D97-AF65-F5344CB8AC3E}">
        <p14:creationId xmlns:p14="http://schemas.microsoft.com/office/powerpoint/2010/main" val="1478200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Factors influencing quality: </a:t>
            </a:r>
            <a:br>
              <a:rPr lang="en-US" dirty="0"/>
            </a:br>
            <a:r>
              <a:rPr lang="en-US" dirty="0" smtClean="0"/>
              <a:t>Methodological congruence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dirty="0" smtClean="0"/>
              <a:t>Occurs when there is accordance between: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your personal philosophical position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stated aims of your research</a:t>
            </a:r>
          </a:p>
          <a:p>
            <a:pPr>
              <a:spcAft>
                <a:spcPts val="1800"/>
              </a:spcAft>
            </a:pPr>
            <a:r>
              <a:rPr lang="en-US" dirty="0"/>
              <a:t>m</a:t>
            </a:r>
            <a:r>
              <a:rPr lang="en-US" dirty="0" smtClean="0"/>
              <a:t>ethodological approach used to achieve aims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067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Factors influencing quality: </a:t>
            </a:r>
            <a:br>
              <a:rPr lang="en-US" dirty="0"/>
            </a:br>
            <a:r>
              <a:rPr lang="en-US" dirty="0"/>
              <a:t>Methodological congruence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Alignment of research design &amp; conduct of study with the study’s foundational framework and goals</a:t>
            </a:r>
          </a:p>
          <a:p>
            <a:pPr>
              <a:spcAft>
                <a:spcPts val="1800"/>
              </a:spcAft>
            </a:pPr>
            <a:r>
              <a:rPr lang="en-US" dirty="0"/>
              <a:t>F</a:t>
            </a:r>
            <a:r>
              <a:rPr lang="en-US" dirty="0" smtClean="0"/>
              <a:t>oundation of credible research 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Enables you to take risks, be creative and break new ground </a:t>
            </a:r>
            <a:r>
              <a:rPr lang="en-US" sz="1400" dirty="0" smtClean="0"/>
              <a:t>(Tracy, 2010)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24059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Factors influencing quality: </a:t>
            </a:r>
            <a:br>
              <a:rPr lang="en-US" dirty="0"/>
            </a:br>
            <a:r>
              <a:rPr lang="en-US" dirty="0"/>
              <a:t>Methodological congruence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Invest time prior to commencing your research study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Demonstrate consistency with your approach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Be honest about the limitations of your study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Acknowledge and address methodological inconsistencies as they arise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Be attentive to detail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3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Factors influencing quality: </a:t>
            </a:r>
            <a:br>
              <a:rPr lang="en-US" dirty="0"/>
            </a:br>
            <a:r>
              <a:rPr lang="en-US" dirty="0" smtClean="0"/>
              <a:t>Procedural precision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Refers to deliberate, planned and consistent application of methodological strategies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Pay attention to: maintaining an audit trail, managing data and resources, demonstrating procedural logic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Audit trail provides a mechanism for recording decisions you make in relation to your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451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Factors influencing quality: </a:t>
            </a:r>
            <a:br>
              <a:rPr lang="en-US" dirty="0"/>
            </a:br>
            <a:r>
              <a:rPr lang="en-US" dirty="0"/>
              <a:t>Procedural precision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Record events and decisions through the use of a logbook, diary, electronic file or memos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During </a:t>
            </a:r>
            <a:r>
              <a:rPr lang="en-US" dirty="0"/>
              <a:t>planning stage make decisions about data management that include recording, storing, retrieving, analyzing and reviewing </a:t>
            </a:r>
            <a:r>
              <a:rPr lang="en-US" dirty="0" smtClean="0"/>
              <a:t>data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Software programs are available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78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3564"/>
          </a:xfrm>
        </p:spPr>
        <p:txBody>
          <a:bodyPr>
            <a:normAutofit lnSpcReduction="10000"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en-AU" dirty="0"/>
              <a:t>Define the concept of quality in relation to qualitative research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en-AU" dirty="0"/>
              <a:t>Outline current debates in respect of what constitutes quality in research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en-AU" dirty="0"/>
              <a:t>Identify factors that influence quality in the conduct of your own study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dirty="0"/>
              <a:t>Conduct an evaluation of a qualitative research study</a:t>
            </a:r>
            <a:r>
              <a:rPr lang="en-AU" dirty="0" smtClean="0">
                <a:effectLst/>
              </a:rPr>
              <a:t> 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45069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Factors influencing quality: </a:t>
            </a:r>
            <a:br>
              <a:rPr lang="en-US" dirty="0"/>
            </a:br>
            <a:r>
              <a:rPr lang="en-US" dirty="0"/>
              <a:t>Procedural precision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Data management systems are tools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How you use selected tools is more important than which tools you use and will determine the effectiveness of your data management procedures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Establish a logical and secure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142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Factors influencing quality: </a:t>
            </a:r>
            <a:br>
              <a:rPr lang="en-US" dirty="0"/>
            </a:br>
            <a:r>
              <a:rPr lang="en-US" dirty="0"/>
              <a:t>Procedural precision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Preserve procedural logic by constantly returning to your original data to ensure that conceptual leaps can be supported by your analysis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Establishing and maintaining systematic processes is an investment in credibility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24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qualitative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Using criteria for evaluating quantitative studies is not recommended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Guidelines that address the specifics of each qualitative methodology is impractical</a:t>
            </a:r>
          </a:p>
          <a:p>
            <a:pPr>
              <a:spcAft>
                <a:spcPts val="1800"/>
              </a:spcAft>
            </a:pPr>
            <a:r>
              <a:rPr lang="en-US" dirty="0"/>
              <a:t>C</a:t>
            </a:r>
            <a:r>
              <a:rPr lang="en-US" dirty="0" smtClean="0"/>
              <a:t>riteria that has broad application for evaluating qualitative studies is beneficial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67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Criteria for evaluation: </a:t>
            </a:r>
            <a:br>
              <a:rPr lang="en-US" dirty="0" smtClean="0"/>
            </a:br>
            <a:r>
              <a:rPr lang="en-US" dirty="0" smtClean="0"/>
              <a:t>Traditional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Criteria for establishing that a study demonstrates </a:t>
            </a:r>
            <a:r>
              <a:rPr lang="en-US" i="1" dirty="0" smtClean="0"/>
              <a:t>trustworthiness</a:t>
            </a:r>
            <a:r>
              <a:rPr lang="en-US" dirty="0" smtClean="0"/>
              <a:t> are:</a:t>
            </a:r>
          </a:p>
          <a:p>
            <a:pPr marL="987425" indent="-366713"/>
            <a:r>
              <a:rPr lang="en-US" dirty="0"/>
              <a:t>t</a:t>
            </a:r>
            <a:r>
              <a:rPr lang="en-US" dirty="0" smtClean="0"/>
              <a:t>ruth value</a:t>
            </a:r>
          </a:p>
          <a:p>
            <a:pPr marL="987425" indent="-366713"/>
            <a:r>
              <a:rPr lang="en-US" dirty="0"/>
              <a:t>a</a:t>
            </a:r>
            <a:r>
              <a:rPr lang="en-US" dirty="0" smtClean="0"/>
              <a:t>pplicability</a:t>
            </a:r>
          </a:p>
          <a:p>
            <a:pPr marL="987425" indent="-366713"/>
            <a:r>
              <a:rPr lang="en-US" dirty="0"/>
              <a:t>c</a:t>
            </a:r>
            <a:r>
              <a:rPr lang="en-US" dirty="0" smtClean="0"/>
              <a:t>onsistency</a:t>
            </a:r>
          </a:p>
          <a:p>
            <a:pPr marL="987425" indent="-366713"/>
            <a:r>
              <a:rPr lang="en-US" dirty="0"/>
              <a:t>n</a:t>
            </a:r>
            <a:r>
              <a:rPr lang="en-US" dirty="0" smtClean="0"/>
              <a:t>eutrality </a:t>
            </a:r>
          </a:p>
          <a:p>
            <a:pPr marL="620712" indent="0">
              <a:buNone/>
            </a:pPr>
            <a:r>
              <a:rPr lang="en-US" sz="1400" dirty="0" smtClean="0"/>
              <a:t>(Lincoln and </a:t>
            </a:r>
            <a:r>
              <a:rPr lang="en-US" sz="1400" dirty="0" err="1" smtClean="0"/>
              <a:t>Guba</a:t>
            </a:r>
            <a:r>
              <a:rPr lang="en-US" sz="1400" dirty="0" smtClean="0"/>
              <a:t>, 1985)</a:t>
            </a:r>
          </a:p>
          <a:p>
            <a:r>
              <a:rPr lang="en-US" dirty="0" smtClean="0"/>
              <a:t>Criteria align with concepts for evaluating positivist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845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98125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latin typeface="+mn-lt"/>
              </a:rPr>
              <a:t>Comparison of evaluation criteria terminology </a:t>
            </a:r>
            <a:br>
              <a:rPr lang="en-US" sz="18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(adapted from Murphy </a:t>
            </a:r>
            <a:r>
              <a:rPr lang="en-US" sz="1400" dirty="0" smtClean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Yielder, 2010)</a:t>
            </a:r>
            <a:endParaRPr lang="en-US" sz="14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164741"/>
              </p:ext>
            </p:extLst>
          </p:nvPr>
        </p:nvGraphicFramePr>
        <p:xfrm>
          <a:off x="457200" y="2672645"/>
          <a:ext cx="8229600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Qualitative criteria</a:t>
                      </a:r>
                      <a:r>
                        <a:rPr lang="en-AU" sz="2400" dirty="0" smtClean="0">
                          <a:effectLst/>
                          <a:latin typeface="+mn-lt"/>
                        </a:rPr>
                        <a:t> 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Quantitative criteria</a:t>
                      </a:r>
                      <a:r>
                        <a:rPr lang="en-AU" sz="2400" dirty="0" smtClean="0">
                          <a:effectLst/>
                          <a:latin typeface="+mn-lt"/>
                        </a:rPr>
                        <a:t> 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Credibility</a:t>
                      </a:r>
                      <a:endParaRPr lang="en-AU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Internal validity</a:t>
                      </a:r>
                      <a:endParaRPr lang="en-AU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Transferability</a:t>
                      </a:r>
                      <a:endParaRPr lang="en-AU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External validity</a:t>
                      </a:r>
                      <a:endParaRPr lang="en-AU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Dependability</a:t>
                      </a:r>
                      <a:endParaRPr lang="en-AU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Reliability</a:t>
                      </a:r>
                      <a:endParaRPr lang="en-AU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+mn-lt"/>
                          <a:ea typeface="Cambria"/>
                          <a:cs typeface="Times New Roman"/>
                        </a:rPr>
                        <a:t>Confirmability</a:t>
                      </a:r>
                      <a:endParaRPr lang="en-AU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Objectivity</a:t>
                      </a:r>
                      <a:endParaRPr lang="en-AU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Criteria for evaluation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50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Criteria for evaluation: </a:t>
            </a:r>
            <a:br>
              <a:rPr lang="en-US" dirty="0"/>
            </a:br>
            <a:r>
              <a:rPr lang="en-US" dirty="0" smtClean="0"/>
              <a:t>Contemporary </a:t>
            </a:r>
            <a:r>
              <a:rPr lang="en-US" dirty="0"/>
              <a:t>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View that prescriptive criteria are antithetical to qualitative research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Rigid criteria often used by funding bodies, ethics committees and publication review panels 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Single broad generic framework can be effective if undertaken from the philosophical position of the methodology being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3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Criteria for evaluation: </a:t>
            </a:r>
            <a:br>
              <a:rPr lang="en-US" dirty="0"/>
            </a:br>
            <a:r>
              <a:rPr lang="en-US" dirty="0"/>
              <a:t>Contemporary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Numerous evaluation criteria tools available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Critical Appraisal Skills Program (CASP) </a:t>
            </a:r>
            <a:r>
              <a:rPr lang="en-US" sz="1400" dirty="0" smtClean="0"/>
              <a:t>(CASP, 2010)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User-friendly for novice researchers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Becoming more widely accepted by agencies that oversee conduct and dissemination of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162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CASP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Consists of initial screening and subsequent detailed questions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Evaluation is generally based on information presented in the published work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Published work not always fully reflective of the quality of the work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Published work often at mercy of publication constraints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82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CASP tool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121593"/>
              </p:ext>
            </p:extLst>
          </p:nvPr>
        </p:nvGraphicFramePr>
        <p:xfrm>
          <a:off x="457200" y="1600200"/>
          <a:ext cx="82296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133"/>
                <a:gridCol w="7755467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CASP Qualitative research checklist items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Screening questions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Was there a clear statement of the aims of the research?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 a qualitative methodology appropriate?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Detailed questions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Was the research design appropriate to</a:t>
                      </a:r>
                      <a:r>
                        <a:rPr lang="en-US" baseline="0" dirty="0" smtClean="0"/>
                        <a:t> address the aims of the research?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Was the recruitment strategy appropriate</a:t>
                      </a:r>
                      <a:r>
                        <a:rPr lang="en-US" baseline="0" dirty="0" smtClean="0"/>
                        <a:t> to the aims of the research?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Were the data collected in a way that addressed the research issue?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Has the relationship</a:t>
                      </a:r>
                      <a:r>
                        <a:rPr lang="en-US" baseline="0" dirty="0" smtClean="0"/>
                        <a:t> between the researcher and participants been adequately considered?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Have ethical issues been taken into consideration?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Was the data analysis sufficiently</a:t>
                      </a:r>
                      <a:r>
                        <a:rPr lang="en-US" baseline="0" dirty="0" smtClean="0"/>
                        <a:t> rigorous?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 there a clear statement of findings?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valuable is the research?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905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CASP tool: Screening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Enable prima facie evaluation of a study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Prima facie evaluation allows for decision making about how and whether to proceed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Enable you to judge the appropriateness of the qualitative design to meet the stated aim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35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Intent of research is to produce findings that will make a contribution to knowledge &amp; a difference to relevant area of discipline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Research should be credible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Quality in processes and products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What constitutes quality?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31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CASP tool: </a:t>
            </a:r>
            <a:r>
              <a:rPr lang="en-US" dirty="0" smtClean="0"/>
              <a:t>Detailed </a:t>
            </a:r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dirty="0" smtClean="0"/>
              <a:t>Focus on issues related to: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relevance of the methodology</a:t>
            </a:r>
          </a:p>
          <a:p>
            <a:pPr>
              <a:spcAft>
                <a:spcPts val="1800"/>
              </a:spcAft>
            </a:pPr>
            <a:r>
              <a:rPr lang="en-US" dirty="0"/>
              <a:t>e</a:t>
            </a:r>
            <a:r>
              <a:rPr lang="en-US" dirty="0" smtClean="0"/>
              <a:t>thical considerations</a:t>
            </a:r>
          </a:p>
          <a:p>
            <a:pPr>
              <a:spcAft>
                <a:spcPts val="1800"/>
              </a:spcAft>
            </a:pPr>
            <a:r>
              <a:rPr lang="en-US" dirty="0"/>
              <a:t>v</a:t>
            </a:r>
            <a:r>
              <a:rPr lang="en-US" dirty="0" smtClean="0"/>
              <a:t>alidity of processes</a:t>
            </a:r>
          </a:p>
          <a:p>
            <a:pPr>
              <a:spcAft>
                <a:spcPts val="1800"/>
              </a:spcAft>
            </a:pPr>
            <a:r>
              <a:rPr lang="en-US" dirty="0"/>
              <a:t>s</a:t>
            </a:r>
            <a:r>
              <a:rPr lang="en-US" dirty="0" smtClean="0"/>
              <a:t>ignificance of the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36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The concept of quality 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What constitutes quality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Current debates about quality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Factors influencing quality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CASP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420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AU" dirty="0"/>
              <a:t>Birks M and Mills J. (2011) </a:t>
            </a:r>
            <a:r>
              <a:rPr lang="en-AU" i="1" dirty="0"/>
              <a:t>Grounded theory: a practical </a:t>
            </a:r>
            <a:r>
              <a:rPr lang="en-AU" i="1" dirty="0" smtClean="0"/>
              <a:t>guide</a:t>
            </a:r>
            <a:r>
              <a:rPr lang="en-AU" dirty="0"/>
              <a:t>.</a:t>
            </a:r>
            <a:r>
              <a:rPr lang="en-AU" dirty="0" smtClean="0"/>
              <a:t> </a:t>
            </a:r>
            <a:r>
              <a:rPr lang="en-AU" dirty="0" smtClean="0"/>
              <a:t>London: Sage </a:t>
            </a:r>
            <a:r>
              <a:rPr lang="en-AU" dirty="0"/>
              <a:t>Publications </a:t>
            </a:r>
            <a:r>
              <a:rPr lang="en-AU" dirty="0" smtClean="0"/>
              <a:t>Ltd.</a:t>
            </a:r>
            <a:endParaRPr lang="en-AU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AU" dirty="0"/>
              <a:t>CASP. (2010) </a:t>
            </a:r>
            <a:r>
              <a:rPr lang="en-AU" i="1" dirty="0"/>
              <a:t>Critical Appraisal Skills </a:t>
            </a:r>
            <a:r>
              <a:rPr lang="en-AU" i="1" dirty="0" smtClean="0"/>
              <a:t>Programme</a:t>
            </a:r>
            <a:r>
              <a:rPr lang="en-AU" dirty="0" smtClean="0"/>
              <a:t>. Available at </a:t>
            </a:r>
            <a:r>
              <a:rPr lang="en-AU" dirty="0" err="1" smtClean="0"/>
              <a:t>www.casp-uk.net</a:t>
            </a:r>
            <a:r>
              <a:rPr lang="en-AU" dirty="0" smtClean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AU" dirty="0"/>
              <a:t>Corbin </a:t>
            </a:r>
            <a:r>
              <a:rPr lang="en-AU" dirty="0" smtClean="0"/>
              <a:t>J </a:t>
            </a:r>
            <a:r>
              <a:rPr lang="en-AU" dirty="0"/>
              <a:t>and Strauss </a:t>
            </a:r>
            <a:r>
              <a:rPr lang="en-AU" dirty="0" smtClean="0"/>
              <a:t>A. </a:t>
            </a:r>
            <a:r>
              <a:rPr lang="en-AU" dirty="0"/>
              <a:t>(2008) </a:t>
            </a:r>
            <a:r>
              <a:rPr lang="en-AU" i="1" dirty="0"/>
              <a:t>Basics of qualitative research: techniques and procedures for developing grounded theory, </a:t>
            </a:r>
            <a:r>
              <a:rPr lang="en-AU" dirty="0"/>
              <a:t>Los Angeles: Sage Publications</a:t>
            </a:r>
            <a:r>
              <a:rPr lang="en-AU" dirty="0" smtClean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AU" dirty="0"/>
              <a:t>Lincoln </a:t>
            </a:r>
            <a:r>
              <a:rPr lang="en-AU" dirty="0" smtClean="0"/>
              <a:t>Y </a:t>
            </a:r>
            <a:r>
              <a:rPr lang="en-AU" dirty="0"/>
              <a:t>and </a:t>
            </a:r>
            <a:r>
              <a:rPr lang="en-AU" dirty="0" err="1"/>
              <a:t>Guba</a:t>
            </a:r>
            <a:r>
              <a:rPr lang="en-AU" dirty="0"/>
              <a:t> </a:t>
            </a:r>
            <a:r>
              <a:rPr lang="en-AU" dirty="0" smtClean="0"/>
              <a:t>E. </a:t>
            </a:r>
            <a:r>
              <a:rPr lang="en-AU" dirty="0"/>
              <a:t>(1985) </a:t>
            </a:r>
            <a:r>
              <a:rPr lang="en-AU" i="1" dirty="0"/>
              <a:t>Naturalistic </a:t>
            </a:r>
            <a:r>
              <a:rPr lang="en-AU" i="1" dirty="0" smtClean="0"/>
              <a:t>inquiry, </a:t>
            </a:r>
            <a:r>
              <a:rPr lang="en-AU" dirty="0"/>
              <a:t>Beverly Hills, CA: Sage</a:t>
            </a:r>
            <a:r>
              <a:rPr lang="en-AU" dirty="0" smtClean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AU" dirty="0"/>
              <a:t>Murphy F and Yielder J. (2010) Establishing rigour in qualitative radiography research. </a:t>
            </a:r>
            <a:r>
              <a:rPr lang="en-AU" i="1" dirty="0"/>
              <a:t>Radiography</a:t>
            </a:r>
            <a:r>
              <a:rPr lang="en-AU" dirty="0"/>
              <a:t> 16: 62-67</a:t>
            </a:r>
            <a:r>
              <a:rPr lang="en-AU" dirty="0" smtClean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AU"/>
              <a:t>Tracy </a:t>
            </a:r>
            <a:r>
              <a:rPr lang="en-AU" smtClean="0"/>
              <a:t>S. </a:t>
            </a:r>
            <a:r>
              <a:rPr lang="en-AU" dirty="0"/>
              <a:t>(2010) Qualitative quality: Eight "big-tent" criteria for excellent qualitative research. </a:t>
            </a:r>
            <a:r>
              <a:rPr lang="en-AU" i="1" dirty="0"/>
              <a:t>Qualitative inquiry</a:t>
            </a:r>
            <a:r>
              <a:rPr lang="en-AU" dirty="0"/>
              <a:t> 16: 837-851.</a:t>
            </a:r>
          </a:p>
          <a:p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04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in qualitative research: Defining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In the context of research, quality = rigor 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Control of the research processes you use will enable you to accommodate or explain factors that impact on the value of your research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Be rigorous in conducting your study to produce a credible piece of research</a:t>
            </a:r>
          </a:p>
          <a:p>
            <a:pPr>
              <a:spcAft>
                <a:spcPts val="24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56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Quality in qualitative research: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Current debates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Evaluating research studies is generally based on published articles and summary reports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Guidelines for critiquing quantitative studies </a:t>
            </a:r>
            <a:endParaRPr lang="en-US" dirty="0"/>
          </a:p>
          <a:p>
            <a:pPr>
              <a:spcAft>
                <a:spcPts val="1800"/>
              </a:spcAft>
            </a:pPr>
            <a:r>
              <a:rPr lang="en-US" dirty="0" smtClean="0"/>
              <a:t>Long standing debate over how qualitative research can and should be evaluated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9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Quality in qualitative research: </a:t>
            </a:r>
            <a:br>
              <a:rPr lang="en-US" dirty="0"/>
            </a:br>
            <a:r>
              <a:rPr lang="en-US" dirty="0"/>
              <a:t>Current debates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Positivist position contends that research outcomes are accurate only if study situations, methods and processes are rigidly controlled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Central to the issue of control is validity and reliability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Rigidity of control measures will determine extent of reliability on research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11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Quality in qualitative research: </a:t>
            </a:r>
            <a:br>
              <a:rPr lang="en-US" dirty="0"/>
            </a:br>
            <a:r>
              <a:rPr lang="en-US" dirty="0"/>
              <a:t>Current debates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Level of evidence tables often used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Value of research within tables is often determined by the research question rather than the methodology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Suggestion that quantitative methods are superior because they address issues of validity and reliability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81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Quality in qualitative research: </a:t>
            </a:r>
            <a:br>
              <a:rPr lang="en-US" dirty="0"/>
            </a:br>
            <a:r>
              <a:rPr lang="en-US" dirty="0"/>
              <a:t>Current debates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Criteria for evaluating qualitative research often appears simplistic, resulting in poor application, leading to unsystematic results and a perception that qualitative research lacks rigor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Tendency to make straight comparison between qualitative data and quantitative data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8569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Quality in qualitative research: </a:t>
            </a:r>
            <a:br>
              <a:rPr lang="en-US" dirty="0"/>
            </a:br>
            <a:r>
              <a:rPr lang="en-US" dirty="0"/>
              <a:t>Current debates</a:t>
            </a:r>
          </a:p>
        </p:txBody>
      </p:sp>
      <p:pic>
        <p:nvPicPr>
          <p:cNvPr id="4" name="Content Placeholder 3" descr="Ch 13 photo copy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" b="7966"/>
          <a:stretch/>
        </p:blipFill>
        <p:spPr>
          <a:xfrm>
            <a:off x="457200" y="1749778"/>
            <a:ext cx="8229600" cy="4884385"/>
          </a:xfrm>
        </p:spPr>
      </p:pic>
    </p:spTree>
    <p:extLst>
      <p:ext uri="{BB962C8B-B14F-4D97-AF65-F5344CB8AC3E}">
        <p14:creationId xmlns:p14="http://schemas.microsoft.com/office/powerpoint/2010/main" val="1667430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1318</Words>
  <Application>Microsoft Macintosh PowerPoint</Application>
  <PresentationFormat>On-screen Show (4:3)</PresentationFormat>
  <Paragraphs>173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Chapter 13 Quality in qualitative research</vt:lpstr>
      <vt:lpstr>Learning objectives</vt:lpstr>
      <vt:lpstr>Introduction</vt:lpstr>
      <vt:lpstr>Quality in qualitative research: Defining quality</vt:lpstr>
      <vt:lpstr>Quality in qualitative research:  Current debates</vt:lpstr>
      <vt:lpstr>Quality in qualitative research:  Current debates</vt:lpstr>
      <vt:lpstr>Quality in qualitative research:  Current debates</vt:lpstr>
      <vt:lpstr>Quality in qualitative research:  Current debates</vt:lpstr>
      <vt:lpstr>Quality in qualitative research:  Current debates</vt:lpstr>
      <vt:lpstr>Factors influencing quality</vt:lpstr>
      <vt:lpstr>Factors influencing quality:  Researcher expertise</vt:lpstr>
      <vt:lpstr>Factors influencing quality:  Researcher expertise</vt:lpstr>
      <vt:lpstr>Factors influencing quality:  Researcher expertise</vt:lpstr>
      <vt:lpstr>Factors influencing quality:  Researcher expertise</vt:lpstr>
      <vt:lpstr>Factors influencing quality:  Methodological congruence</vt:lpstr>
      <vt:lpstr>Factors influencing quality:  Methodological congruence</vt:lpstr>
      <vt:lpstr>Factors influencing quality:  Methodological congruence</vt:lpstr>
      <vt:lpstr>Factors influencing quality:  Procedural precision</vt:lpstr>
      <vt:lpstr>Factors influencing quality:  Procedural precision</vt:lpstr>
      <vt:lpstr>Factors influencing quality:  Procedural precision</vt:lpstr>
      <vt:lpstr>Factors influencing quality:  Procedural precision</vt:lpstr>
      <vt:lpstr>Evaluation of qualitative research</vt:lpstr>
      <vt:lpstr>Criteria for evaluation:  Traditional criteria</vt:lpstr>
      <vt:lpstr>Comparison of evaluation criteria terminology  (adapted from Murphy and Yielder, 2010)</vt:lpstr>
      <vt:lpstr>Criteria for evaluation:  Contemporary criteria</vt:lpstr>
      <vt:lpstr>Criteria for evaluation:  Contemporary criteria</vt:lpstr>
      <vt:lpstr>The CASP tool</vt:lpstr>
      <vt:lpstr>The CASP tool</vt:lpstr>
      <vt:lpstr>CASP tool: Screening questions</vt:lpstr>
      <vt:lpstr>CASP tool: Detailed questions</vt:lpstr>
      <vt:lpstr>Summary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JenniferCS</dc:creator>
  <cp:lastModifiedBy>JenniferCS</cp:lastModifiedBy>
  <cp:revision>39</cp:revision>
  <dcterms:created xsi:type="dcterms:W3CDTF">2013-05-29T04:12:45Z</dcterms:created>
  <dcterms:modified xsi:type="dcterms:W3CDTF">2013-08-26T03:49:53Z</dcterms:modified>
</cp:coreProperties>
</file>